
<file path=[Content_Types].xml><?xml version="1.0" encoding="utf-8"?>
<Types xmlns="http://schemas.openxmlformats.org/package/2006/content-types">
  <Default Extension="xml" ContentType="application/xml"/>
  <Default Extension="mov" ContentType="video/quicktime"/>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4.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50" r:id="rId1"/>
  </p:sldMasterIdLst>
  <p:notesMasterIdLst>
    <p:notesMasterId r:id="rId17"/>
  </p:notesMasterIdLst>
  <p:sldIdLst>
    <p:sldId id="256" r:id="rId2"/>
    <p:sldId id="257" r:id="rId3"/>
    <p:sldId id="258" r:id="rId4"/>
    <p:sldId id="259" r:id="rId5"/>
    <p:sldId id="260" r:id="rId6"/>
    <p:sldId id="27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mmie Dong"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53527"/>
  </p:normalViewPr>
  <p:slideViewPr>
    <p:cSldViewPr snapToGrid="0" snapToObjects="1">
      <p:cViewPr varScale="1">
        <p:scale>
          <a:sx n="74" d="100"/>
          <a:sy n="74" d="100"/>
        </p:scale>
        <p:origin x="9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commentAuthors" Target="commentAuthors.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6-08T06:30:39.534" idx="1">
    <p:pos x="6000" y="0"/>
    <p:text>hide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6-08T06:30:23.249" idx="2">
    <p:pos x="6000" y="0"/>
    <p:text>hide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6-08T06:26:22.710" idx="3">
    <p:pos x="6000" y="0"/>
    <p:text>hide</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7-06-08T06:43:07.237" idx="4">
    <p:pos x="6000" y="0"/>
    <p:text>hide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Emmie &amp; ivy- (show game) For our physics project. this is what we made… </a:t>
            </a:r>
          </a:p>
          <a:p>
            <a:pPr lvl="0">
              <a:spcBef>
                <a:spcPts val="0"/>
              </a:spcBef>
              <a:buNone/>
            </a:pPr>
            <a:r>
              <a:rPr lang="en" dirty="0"/>
              <a:t>(switch to slides) We created it using Unity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Ivy- Unity uses C# and Javascript for coding.. We used C#.. It was unrealistic to learn a new coding language in the time we were given AND create a project from it… so we used Youtube and lynda.com tutorials as well as unity’s help forums to search up specifics and find code that could work. We used our knowledge of Java as a guideline to navigate the code.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Ivy- These are the two scripts that we used.</a:t>
            </a:r>
          </a:p>
          <a:p>
            <a:pPr lvl="0">
              <a:spcBef>
                <a:spcPts val="0"/>
              </a:spcBef>
              <a:buNone/>
            </a:pPr>
            <a:endParaRPr dirty="0"/>
          </a:p>
          <a:p>
            <a:pPr marL="457200" lvl="0" indent="-228600">
              <a:spcBef>
                <a:spcPts val="0"/>
              </a:spcBef>
              <a:buChar char="-"/>
            </a:pPr>
            <a:r>
              <a:rPr lang="en" dirty="0"/>
              <a:t>On the left is the code for the transitions between different animations from earlier.  </a:t>
            </a:r>
          </a:p>
          <a:p>
            <a:pPr marL="457200" lvl="0" indent="-228600" rtl="0">
              <a:spcBef>
                <a:spcPts val="0"/>
              </a:spcBef>
              <a:buChar char="-"/>
            </a:pPr>
            <a:r>
              <a:rPr lang="en" dirty="0"/>
              <a:t>float speed= 1.0f; </a:t>
            </a:r>
          </a:p>
          <a:p>
            <a:pPr marL="914400" lvl="1" indent="-228600">
              <a:spcBef>
                <a:spcPts val="0"/>
              </a:spcBef>
              <a:buChar char="-"/>
            </a:pPr>
            <a:r>
              <a:rPr lang="en" dirty="0"/>
              <a:t> that sets how fast we want the player to move….. </a:t>
            </a:r>
          </a:p>
          <a:p>
            <a:pPr marL="457200" lvl="0" indent="-228600" rtl="0">
              <a:spcBef>
                <a:spcPts val="0"/>
              </a:spcBef>
              <a:buChar char="-"/>
            </a:pPr>
            <a:r>
              <a:rPr lang="en" dirty="0"/>
              <a:t>void Update()</a:t>
            </a:r>
          </a:p>
          <a:p>
            <a:pPr marL="914400" lvl="1" indent="-228600" rtl="0">
              <a:spcBef>
                <a:spcPts val="0"/>
              </a:spcBef>
              <a:buChar char="-"/>
            </a:pPr>
            <a:r>
              <a:rPr lang="en" dirty="0"/>
              <a:t> D A S W are the controller keys…</a:t>
            </a:r>
          </a:p>
          <a:p>
            <a:pPr marL="914400" lvl="1" indent="-228600" rtl="0">
              <a:spcBef>
                <a:spcPts val="0"/>
              </a:spcBef>
              <a:buChar char="-"/>
            </a:pPr>
            <a:r>
              <a:rPr lang="en" dirty="0"/>
              <a:t>when you press a key, the program goes through these if, else if statements to see if the key matches one of them.. </a:t>
            </a:r>
          </a:p>
          <a:p>
            <a:pPr marL="914400" lvl="1" indent="-228600" rtl="0">
              <a:spcBef>
                <a:spcPts val="0"/>
              </a:spcBef>
              <a:buChar char="-"/>
            </a:pPr>
            <a:r>
              <a:rPr lang="en" dirty="0"/>
              <a:t>Ex: (you press S.. it checks if its D… no so then checks if its A.. no.. then checks if its S.. yes) And if it does match, it carries out the functions in the brackets... </a:t>
            </a:r>
          </a:p>
          <a:p>
            <a:pPr marL="914400" lvl="1" indent="-228600" rtl="0">
              <a:spcBef>
                <a:spcPts val="0"/>
              </a:spcBef>
              <a:buChar char="-"/>
            </a:pPr>
            <a:r>
              <a:rPr lang="en" dirty="0" err="1"/>
              <a:t>animator.SetInteger</a:t>
            </a:r>
            <a:r>
              <a:rPr lang="en" dirty="0"/>
              <a:t> (“</a:t>
            </a:r>
            <a:r>
              <a:rPr lang="en" dirty="0" err="1"/>
              <a:t>AnimState</a:t>
            </a:r>
            <a:r>
              <a:rPr lang="en" dirty="0"/>
              <a:t>”, number) triggers one of transitions between the animations (each were given a value, 0, 1, 2, 3… 0 is the transition to resting state, 1 is the transition to moving right, 2 is the transition to moving left, 3 is the transition to moving up or down). </a:t>
            </a:r>
          </a:p>
          <a:p>
            <a:pPr marL="914400" lvl="1" indent="-228600">
              <a:spcBef>
                <a:spcPts val="0"/>
              </a:spcBef>
              <a:buChar char="-"/>
            </a:pPr>
            <a:r>
              <a:rPr lang="en" dirty="0"/>
              <a:t>The one line under that, </a:t>
            </a:r>
            <a:r>
              <a:rPr lang="en" dirty="0" err="1"/>
              <a:t>transform.position</a:t>
            </a:r>
            <a:r>
              <a:rPr lang="en" dirty="0"/>
              <a:t>… moves the sprite around in the x y directions</a:t>
            </a:r>
          </a:p>
          <a:p>
            <a:pPr lvl="0">
              <a:spcBef>
                <a:spcPts val="0"/>
              </a:spcBef>
              <a:buNone/>
            </a:pPr>
            <a:endParaRPr dirty="0"/>
          </a:p>
          <a:p>
            <a:pPr lvl="0">
              <a:spcBef>
                <a:spcPts val="0"/>
              </a:spcBef>
              <a:buClr>
                <a:schemeClr val="dk1"/>
              </a:buClr>
              <a:buSzPct val="100000"/>
              <a:buFont typeface="Arial"/>
              <a:buNone/>
            </a:pPr>
            <a:r>
              <a:rPr lang="en" dirty="0">
                <a:solidFill>
                  <a:schemeClr val="dk1"/>
                </a:solidFill>
              </a:rPr>
              <a:t>On the right is the code we used for the speech bubbles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Emmie- </a:t>
            </a:r>
          </a:p>
          <a:p>
            <a:pPr marL="457200" lvl="0" indent="-228600">
              <a:spcBef>
                <a:spcPts val="0"/>
              </a:spcBef>
              <a:buChar char="-"/>
            </a:pPr>
            <a:r>
              <a:rPr lang="en"/>
              <a:t>The right- again, this is th</a:t>
            </a:r>
            <a:r>
              <a:rPr lang="en">
                <a:solidFill>
                  <a:schemeClr val="dk1"/>
                </a:solidFill>
              </a:rPr>
              <a:t>e code we used for the speech bubbles</a:t>
            </a:r>
          </a:p>
          <a:p>
            <a:pPr marL="457200" lvl="0" indent="-228600" rtl="0">
              <a:spcBef>
                <a:spcPts val="0"/>
              </a:spcBef>
              <a:buChar char="-"/>
            </a:pPr>
            <a:r>
              <a:rPr lang="en"/>
              <a:t>The middle… </a:t>
            </a:r>
          </a:p>
          <a:p>
            <a:pPr marL="914400" lvl="1" indent="-228600" rtl="0">
              <a:spcBef>
                <a:spcPts val="0"/>
              </a:spcBef>
              <a:buChar char="-"/>
            </a:pPr>
            <a:r>
              <a:rPr lang="en"/>
              <a:t>I added the script to the snail here… Yea I named the code glassesSpeech even though this is for the snail. But after i did the code for the glasses, i realized i could use the same script for all 3 npcs..</a:t>
            </a:r>
          </a:p>
          <a:p>
            <a:pPr marL="914400" lvl="1" indent="-228600" rtl="0">
              <a:spcBef>
                <a:spcPts val="0"/>
              </a:spcBef>
              <a:buChar char="-"/>
            </a:pPr>
            <a:r>
              <a:rPr lang="en"/>
              <a:t>I also added a box collider.. The check mark by “is trigger” sets it as a trigger for something to happen, in our case, causes a speech bubble to pop up..</a:t>
            </a:r>
          </a:p>
          <a:p>
            <a:pPr marL="914400" lvl="1" indent="-228600" rtl="0">
              <a:spcBef>
                <a:spcPts val="0"/>
              </a:spcBef>
              <a:buChar char="-"/>
            </a:pPr>
            <a:r>
              <a:rPr lang="en"/>
              <a:t>In the code, OnTriggerEnter2D it makes it so that if the player touches a box around the npc (that box is set by this size thing.. demonstrate) it activates the speech bubble by using TurnOnMessage().. </a:t>
            </a:r>
          </a:p>
          <a:p>
            <a:pPr marL="914400" lvl="1" indent="-228600" rtl="0">
              <a:spcBef>
                <a:spcPts val="0"/>
              </a:spcBef>
              <a:buChar char="-"/>
            </a:pPr>
            <a:r>
              <a:rPr lang="en"/>
              <a:t>OntriggerExit2D deactivates the speech bubble when the player leaves</a:t>
            </a:r>
          </a:p>
          <a:p>
            <a:pPr marL="457200" lvl="0" indent="-228600" rtl="0">
              <a:spcBef>
                <a:spcPts val="0"/>
              </a:spcBef>
              <a:buChar char="-"/>
            </a:pPr>
            <a:r>
              <a:rPr lang="en"/>
              <a:t>The left</a:t>
            </a:r>
          </a:p>
          <a:p>
            <a:pPr marL="914400" lvl="1" indent="-228600" rtl="0">
              <a:spcBef>
                <a:spcPts val="0"/>
              </a:spcBef>
              <a:buChar char="-"/>
            </a:pPr>
            <a:r>
              <a:rPr lang="en"/>
              <a:t>This is for the player, which also has a box collider, except it doesnt act as a trigger. But you could activate it and make the player lose 1 health point when it touches the cactus… but we didn’t go that far so its not checked in our case</a:t>
            </a:r>
          </a:p>
          <a:p>
            <a:pPr marL="914400" lvl="1" indent="-228600" rtl="0">
              <a:spcBef>
                <a:spcPts val="0"/>
              </a:spcBef>
              <a:buChar char="-"/>
            </a:pPr>
            <a:r>
              <a:rPr lang="en"/>
              <a:t>We also gave it a rigidbody2D component, which is to give the player a presence. You can add stuff like mass, friction, and gravity and stuff, so its not just an image.</a:t>
            </a:r>
          </a:p>
          <a:p>
            <a:pPr lvl="0">
              <a:spcBef>
                <a:spcPts val="0"/>
              </a:spcBef>
              <a:buClr>
                <a:schemeClr val="dk1"/>
              </a:buClr>
              <a:buSzPct val="1000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Ivy- Unity for the animation</a:t>
            </a:r>
          </a:p>
          <a:p>
            <a:pPr lvl="0">
              <a:spcBef>
                <a:spcPts val="0"/>
              </a:spcBef>
              <a:buNone/>
            </a:pPr>
            <a:r>
              <a:rPr lang="en" dirty="0"/>
              <a:t>Clip studio paint, </a:t>
            </a:r>
            <a:r>
              <a:rPr lang="en" dirty="0" err="1"/>
              <a:t>pixelmator</a:t>
            </a:r>
            <a:r>
              <a:rPr lang="en" dirty="0"/>
              <a:t>, and </a:t>
            </a:r>
            <a:r>
              <a:rPr lang="en" dirty="0" err="1"/>
              <a:t>medibang</a:t>
            </a:r>
            <a:r>
              <a:rPr lang="en" dirty="0"/>
              <a:t> paint for all the art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Ivy- Digital media </a:t>
            </a:r>
            <a:r>
              <a:rPr lang="en" dirty="0" err="1"/>
              <a:t>desingers</a:t>
            </a:r>
            <a:r>
              <a:rPr lang="en" dirty="0"/>
              <a:t>- motion graphics, screenwriting, digital audio production, video production…</a:t>
            </a:r>
          </a:p>
          <a:p>
            <a:pPr lvl="0">
              <a:spcBef>
                <a:spcPts val="0"/>
              </a:spcBef>
              <a:buNone/>
            </a:pPr>
            <a:r>
              <a:rPr lang="en" dirty="0"/>
              <a:t>Unlike animation majors that focus on using software and tools in the creation of art, our graduates help to build and extend those tools and employ them to create new graphics techniques and applications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solidFill>
                  <a:schemeClr val="dk1"/>
                </a:solidFill>
              </a:rPr>
              <a:t>Emmie- We interviewed Dr. Norman </a:t>
            </a:r>
            <a:r>
              <a:rPr lang="en" dirty="0" err="1">
                <a:solidFill>
                  <a:schemeClr val="dk1"/>
                </a:solidFill>
              </a:rPr>
              <a:t>Badler</a:t>
            </a:r>
            <a:r>
              <a:rPr lang="en" dirty="0">
                <a:solidFill>
                  <a:schemeClr val="dk1"/>
                </a:solidFill>
              </a:rPr>
              <a:t>, the </a:t>
            </a:r>
            <a:r>
              <a:rPr lang="en" dirty="0" err="1">
                <a:solidFill>
                  <a:schemeClr val="dk1"/>
                </a:solidFill>
              </a:rPr>
              <a:t>Rachleff</a:t>
            </a:r>
            <a:r>
              <a:rPr lang="en" dirty="0">
                <a:solidFill>
                  <a:schemeClr val="dk1"/>
                </a:solidFill>
              </a:rPr>
              <a:t> Professor of Computer and Information Science at </a:t>
            </a:r>
            <a:r>
              <a:rPr lang="en" dirty="0" err="1">
                <a:solidFill>
                  <a:schemeClr val="dk1"/>
                </a:solidFill>
              </a:rPr>
              <a:t>UPenn</a:t>
            </a:r>
            <a:r>
              <a:rPr lang="en" dirty="0">
                <a:solidFill>
                  <a:schemeClr val="dk1"/>
                </a:solidFill>
              </a:rPr>
              <a:t>… about </a:t>
            </a:r>
            <a:r>
              <a:rPr lang="en" dirty="0" err="1"/>
              <a:t>UPenn’s</a:t>
            </a:r>
            <a:r>
              <a:rPr lang="en" dirty="0"/>
              <a:t> DMD Program. The program is  based in the computer science department, so its mostly software- and technology-oriented, but also combines it with art. </a:t>
            </a:r>
            <a:r>
              <a:rPr lang="en-US" b="1" dirty="0" smtClean="0"/>
              <a:t>It</a:t>
            </a:r>
            <a:r>
              <a:rPr lang="en-US" b="1" baseline="0" dirty="0" smtClean="0"/>
              <a:t> requires students to understand how code works rather than just using it. </a:t>
            </a:r>
            <a:endParaRPr lang="en" b="1" dirty="0"/>
          </a:p>
          <a:p>
            <a:pPr lvl="0">
              <a:spcBef>
                <a:spcPts val="0"/>
              </a:spcBef>
              <a:buNone/>
            </a:pPr>
            <a:r>
              <a:rPr lang="en" dirty="0"/>
              <a:t>Since its’ so focused on computer science, while other artists are limited to the tools at hand, the program teaches students to program their own, so </a:t>
            </a:r>
            <a:r>
              <a:rPr lang="en" dirty="0" smtClean="0"/>
              <a:t>they </a:t>
            </a:r>
            <a:r>
              <a:rPr lang="en" dirty="0"/>
              <a:t>can do more with what they </a:t>
            </a:r>
            <a:r>
              <a:rPr lang="en-US" dirty="0" smtClean="0"/>
              <a:t>know.</a:t>
            </a:r>
          </a:p>
          <a:p>
            <a:pPr lvl="0">
              <a:spcBef>
                <a:spcPts val="0"/>
              </a:spcBef>
              <a:buNone/>
            </a:pPr>
            <a:endParaRPr dirty="0"/>
          </a:p>
          <a:p>
            <a:pPr lvl="0">
              <a:spcBef>
                <a:spcPts val="0"/>
              </a:spcBef>
              <a:buNone/>
            </a:pPr>
            <a:r>
              <a:rPr lang="en" dirty="0"/>
              <a:t>We used </a:t>
            </a:r>
            <a:r>
              <a:rPr lang="en" dirty="0" smtClean="0"/>
              <a:t>unity</a:t>
            </a:r>
            <a:r>
              <a:rPr lang="en-US" baseline="0" dirty="0" smtClean="0"/>
              <a:t> </a:t>
            </a:r>
            <a:r>
              <a:rPr lang="en" dirty="0" smtClean="0"/>
              <a:t>instead </a:t>
            </a:r>
            <a:r>
              <a:rPr lang="en" dirty="0"/>
              <a:t>of </a:t>
            </a:r>
            <a:r>
              <a:rPr lang="en" dirty="0" err="1"/>
              <a:t>maya</a:t>
            </a:r>
            <a:r>
              <a:rPr lang="en" dirty="0"/>
              <a:t> or unreal, because we </a:t>
            </a:r>
            <a:r>
              <a:rPr lang="en" dirty="0" err="1"/>
              <a:t>couldnt</a:t>
            </a:r>
            <a:r>
              <a:rPr lang="en" dirty="0"/>
              <a:t> find anything else that exceeded our budget of 0 cents. </a:t>
            </a:r>
          </a:p>
          <a:p>
            <a:pPr lvl="0">
              <a:spcBef>
                <a:spcPts val="0"/>
              </a:spcBef>
              <a:buNone/>
            </a:pPr>
            <a:endParaRPr dirty="0"/>
          </a:p>
          <a:p>
            <a:pPr lvl="0">
              <a:spcBef>
                <a:spcPts val="0"/>
              </a:spcBef>
              <a:buNone/>
            </a:pPr>
            <a:r>
              <a:rPr lang="en" sz="950" dirty="0">
                <a:solidFill>
                  <a:srgbClr val="222222"/>
                </a:solidFill>
                <a:highlight>
                  <a:srgbClr val="FFFFFF"/>
                </a:highlight>
              </a:rPr>
              <a:t>Ivy- </a:t>
            </a:r>
            <a:r>
              <a:rPr lang="en" dirty="0">
                <a:solidFill>
                  <a:schemeClr val="dk1"/>
                </a:solidFill>
              </a:rPr>
              <a:t>Current projects include facial animation, reconstructing historical environments for VR interfaces, and simulating 3D materials.</a:t>
            </a:r>
          </a:p>
          <a:p>
            <a:pPr lvl="0">
              <a:spcBef>
                <a:spcPts val="0"/>
              </a:spcBef>
              <a:buNone/>
            </a:pPr>
            <a:r>
              <a:rPr lang="en-US" sz="950" b="1" dirty="0" smtClean="0">
                <a:solidFill>
                  <a:srgbClr val="222222"/>
                </a:solidFill>
                <a:highlight>
                  <a:srgbClr val="FFFFFF"/>
                </a:highlight>
              </a:rPr>
              <a:t>This summer,</a:t>
            </a:r>
            <a:r>
              <a:rPr lang="en-US" sz="950" b="1" baseline="0" dirty="0" smtClean="0">
                <a:solidFill>
                  <a:srgbClr val="222222"/>
                </a:solidFill>
                <a:highlight>
                  <a:srgbClr val="FFFFFF"/>
                </a:highlight>
              </a:rPr>
              <a:t> one of the research projects </a:t>
            </a:r>
            <a:r>
              <a:rPr lang="en-US" sz="950" b="1" baseline="0" dirty="0" err="1" smtClean="0">
                <a:solidFill>
                  <a:srgbClr val="222222"/>
                </a:solidFill>
                <a:highlight>
                  <a:srgbClr val="FFFFFF"/>
                </a:highlight>
              </a:rPr>
              <a:t>theyre</a:t>
            </a:r>
            <a:r>
              <a:rPr lang="en-US" sz="950" b="1" baseline="0" dirty="0" smtClean="0">
                <a:solidFill>
                  <a:srgbClr val="222222"/>
                </a:solidFill>
                <a:highlight>
                  <a:srgbClr val="FFFFFF"/>
                </a:highlight>
              </a:rPr>
              <a:t> carrying out is to create a simulation of human activities in an archaeological or historical setting. They will create the program using Maya, Unity 3D and Unreal, and will focus a lot on the programming side of it. The simulation will replicate individual and group behaviors in a community. </a:t>
            </a:r>
            <a:endParaRPr lang="en-US" sz="950" b="1" dirty="0" smtClean="0">
              <a:solidFill>
                <a:srgbClr val="222222"/>
              </a:solidFill>
              <a:highlight>
                <a:srgbClr val="FFFFFF"/>
              </a:highlight>
            </a:endParaRPr>
          </a:p>
          <a:p>
            <a:pPr lvl="0">
              <a:spcBef>
                <a:spcPts val="0"/>
              </a:spcBef>
              <a:buNone/>
            </a:pPr>
            <a:endParaRPr sz="950" dirty="0">
              <a:solidFill>
                <a:srgbClr val="222222"/>
              </a:solidFill>
              <a:highlight>
                <a:srgbClr val="FFFFFF"/>
              </a:highlight>
            </a:endParaRPr>
          </a:p>
          <a:p>
            <a:pPr lvl="0">
              <a:spcBef>
                <a:spcPts val="0"/>
              </a:spcBef>
              <a:buNone/>
            </a:pPr>
            <a:r>
              <a:rPr lang="en" sz="950" dirty="0">
                <a:solidFill>
                  <a:srgbClr val="222222"/>
                </a:solidFill>
                <a:highlight>
                  <a:srgbClr val="FFFFFF"/>
                </a:highlight>
              </a:rPr>
              <a:t>so our students go in all sorts of career directions, including movie effects, production, games, graphic design, social media companies,</a:t>
            </a:r>
          </a:p>
          <a:p>
            <a:pPr lvl="0">
              <a:spcBef>
                <a:spcPts val="0"/>
              </a:spcBef>
              <a:buNone/>
            </a:pPr>
            <a:endParaRPr dirty="0"/>
          </a:p>
          <a:p>
            <a:pPr lvl="0">
              <a:spcBef>
                <a:spcPts val="0"/>
              </a:spcBef>
              <a:buNone/>
            </a:pPr>
            <a:r>
              <a:rPr lang="en" dirty="0"/>
              <a:t>Many graduates of the DMD program have worked in major animation studios like </a:t>
            </a:r>
            <a:r>
              <a:rPr lang="en" dirty="0" err="1"/>
              <a:t>PIxar</a:t>
            </a:r>
            <a:r>
              <a:rPr lang="en" dirty="0"/>
              <a:t> and Disney. Other paths include working with interface design for companies like Google and Facebook and working in game design studios</a:t>
            </a:r>
            <a:r>
              <a:rPr lang="en" dirty="0" smtClean="0"/>
              <a:t>.</a:t>
            </a:r>
            <a:r>
              <a:rPr lang="en-US" dirty="0" smtClean="0"/>
              <a:t> </a:t>
            </a:r>
            <a:r>
              <a:rPr lang="en-US" b="1" dirty="0" smtClean="0"/>
              <a:t>One of their new professors has actually worked with </a:t>
            </a:r>
            <a:r>
              <a:rPr lang="en-US" b="1" dirty="0" err="1" smtClean="0"/>
              <a:t>disney</a:t>
            </a:r>
            <a:r>
              <a:rPr lang="en-US" b="1" dirty="0" smtClean="0"/>
              <a:t> on the software</a:t>
            </a:r>
            <a:r>
              <a:rPr lang="en-US" b="1" baseline="0" dirty="0" smtClean="0"/>
              <a:t> for simulations in Moana of water, sand, lava, and cloth</a:t>
            </a:r>
            <a:endParaRPr lang="en" b="1" dirty="0"/>
          </a:p>
          <a:p>
            <a:pPr lvl="0">
              <a:spcBef>
                <a:spcPts val="0"/>
              </a:spcBef>
              <a:buNone/>
            </a:pPr>
            <a:endParaRPr dirty="0"/>
          </a:p>
          <a:p>
            <a:pPr lvl="0">
              <a:spcBef>
                <a:spcPts val="0"/>
              </a:spcBef>
              <a:buNone/>
            </a:pPr>
            <a:endParaRPr dirty="0"/>
          </a:p>
          <a:p>
            <a:pPr lvl="0">
              <a:spcBef>
                <a:spcPts val="0"/>
              </a:spcBef>
              <a:buNone/>
            </a:pPr>
            <a:endParaRPr dirty="0"/>
          </a:p>
          <a:p>
            <a:pPr lv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Ivy- Here’s original designs…. We were a bit too ambitious.. :`&gt;... left- the player… right- is the scene for the game..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Ivy- We (emmie) realized that we sucked and didnt have the skills to make pixel art that complicated… so.. This is our Simplified and final design of our player..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Ivy we shifted some of the pixels up to create a second image. By looping the two, we could mimic a floating motion.</a:t>
            </a:r>
          </a:p>
          <a:p>
            <a:pPr lvl="0" rtl="0">
              <a:spcBef>
                <a:spcPts val="0"/>
              </a:spcBef>
              <a:buNone/>
            </a:pPr>
            <a:r>
              <a:rPr lang="en"/>
              <a:t>It looks kind of weird when standing still :/ but its all good when moving.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emmie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emmie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Emmie- in the animation panel, on top, it shows the frames of the animation.. You can drag the images into here to create an animation</a:t>
            </a:r>
          </a:p>
          <a:p>
            <a:pPr lvl="0">
              <a:spcBef>
                <a:spcPts val="0"/>
              </a:spcBef>
              <a:buNone/>
            </a:pPr>
            <a:endParaRPr/>
          </a:p>
          <a:p>
            <a:pPr lvl="0">
              <a:spcBef>
                <a:spcPts val="0"/>
              </a:spcBef>
              <a:buNone/>
            </a:pPr>
            <a:r>
              <a:rPr lang="en"/>
              <a:t>you can also connect different animations together… </a:t>
            </a:r>
            <a:r>
              <a:rPr lang="en">
                <a:solidFill>
                  <a:schemeClr val="dk1"/>
                </a:solidFill>
              </a:rPr>
              <a:t>We have 4 different animations… standing still, moving right, left, vertically..</a:t>
            </a:r>
          </a:p>
          <a:p>
            <a:pPr lvl="0">
              <a:spcBef>
                <a:spcPts val="0"/>
              </a:spcBef>
              <a:buNone/>
            </a:pPr>
            <a:endParaRPr/>
          </a:p>
          <a:p>
            <a:pPr lvl="0">
              <a:spcBef>
                <a:spcPts val="0"/>
              </a:spcBef>
              <a:buNone/>
            </a:pPr>
            <a:r>
              <a:rPr lang="en"/>
              <a:t>In the bottom, you create transitions between the different animations, which need to be coded. We’ll cover them later..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214264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6350"/>
            <a:ext cx="9144000" cy="5149850"/>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6/8/17</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lumMod val="75000"/>
                  </a:schemeClr>
                </a:solidFill>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103477936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342900" rtl="0" eaLnBrk="1" latinLnBrk="0" hangingPunct="1">
        <a:spcBef>
          <a:spcPct val="0"/>
        </a:spcBef>
        <a:buNone/>
        <a:defRPr sz="27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lumMod val="75000"/>
          </a:schemeClr>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lumMod val="75000"/>
          </a:schemeClr>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lumMod val="75000"/>
          </a:schemeClr>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lumMod val="75000"/>
          </a:schemeClr>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lumMod val="75000"/>
          </a:schemeClr>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lumMod val="75000"/>
          </a:schemeClr>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lumMod val="75000"/>
          </a:schemeClr>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lumMod val="75000"/>
          </a:schemeClr>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comments" Target="../comments/comment3.xml"/><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comments" Target="../comments/comment4.xml"/><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notesSlide" Target="../notesSlides/notesSlide6.xml"/><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microsoft.com/office/2007/relationships/media" Target="../media/media1.mov"/><Relationship Id="rId2" Type="http://schemas.openxmlformats.org/officeDocument/2006/relationships/video" Target="../media/media1.mov"/></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comments" Target="../comments/comment1.xml"/><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comments" Target="../comments/comment2.xml"/><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sz="4800" dirty="0"/>
              <a:t>Digital Media Design</a:t>
            </a:r>
          </a:p>
        </p:txBody>
      </p:sp>
      <p:sp>
        <p:nvSpPr>
          <p:cNvPr id="55" name="Shape 55"/>
          <p:cNvSpPr txBox="1">
            <a:spLocks noGrp="1"/>
          </p:cNvSpPr>
          <p:nvPr>
            <p:ph type="subTitle" idx="1"/>
          </p:nvPr>
        </p:nvSpPr>
        <p:spPr>
          <a:prstGeom prst="rect">
            <a:avLst/>
          </a:prstGeom>
        </p:spPr>
        <p:txBody>
          <a:bodyPr lIns="91425" tIns="91425" rIns="91425" bIns="91425" anchor="t" anchorCtr="0">
            <a:noAutofit/>
          </a:bodyPr>
          <a:lstStyle/>
          <a:p>
            <a:pPr lvl="0">
              <a:spcBef>
                <a:spcPts val="0"/>
              </a:spcBef>
              <a:buNone/>
            </a:pPr>
            <a:r>
              <a:rPr lang="en" sz="2000" dirty="0"/>
              <a:t>By Ivy Ye and Emmie Dong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Unity Animation</a:t>
            </a:r>
          </a:p>
        </p:txBody>
      </p:sp>
      <p:sp>
        <p:nvSpPr>
          <p:cNvPr id="115" name="Shape 11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16" name="Shape 116"/>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Coding in Unity</a:t>
            </a:r>
          </a:p>
        </p:txBody>
      </p:sp>
      <p:sp>
        <p:nvSpPr>
          <p:cNvPr id="122" name="Shape 122"/>
          <p:cNvSpPr txBox="1">
            <a:spLocks noGrp="1"/>
          </p:cNvSpPr>
          <p:nvPr>
            <p:ph type="body" idx="1"/>
          </p:nvPr>
        </p:nvSpPr>
        <p:spPr>
          <a:prstGeom prst="rect">
            <a:avLst/>
          </a:prstGeom>
        </p:spPr>
        <p:txBody>
          <a:bodyPr lIns="91425" tIns="91425" rIns="91425" bIns="91425" anchor="t" anchorCtr="0">
            <a:noAutofit/>
          </a:bodyPr>
          <a:lstStyle/>
          <a:p>
            <a:pPr>
              <a:spcAft>
                <a:spcPts val="1200"/>
              </a:spcAft>
            </a:pPr>
            <a:r>
              <a:rPr lang="en" sz="2400" dirty="0" smtClean="0"/>
              <a:t>Uses </a:t>
            </a:r>
            <a:r>
              <a:rPr lang="en" sz="2400" dirty="0"/>
              <a:t>C# and </a:t>
            </a:r>
            <a:r>
              <a:rPr lang="en" sz="2400" dirty="0" err="1" smtClean="0"/>
              <a:t>javascrip</a:t>
            </a:r>
            <a:r>
              <a:rPr lang="en-US" sz="2400" dirty="0" smtClean="0"/>
              <a:t>t</a:t>
            </a:r>
          </a:p>
          <a:p>
            <a:pPr>
              <a:spcAft>
                <a:spcPts val="1200"/>
              </a:spcAft>
            </a:pPr>
            <a:r>
              <a:rPr lang="en" sz="2400" dirty="0" smtClean="0"/>
              <a:t>YouTube </a:t>
            </a:r>
            <a:r>
              <a:rPr lang="en" sz="2400" dirty="0"/>
              <a:t>and </a:t>
            </a:r>
            <a:r>
              <a:rPr lang="en" sz="2400" dirty="0" err="1" smtClean="0"/>
              <a:t>lynda.com</a:t>
            </a:r>
            <a:endParaRPr lang="en-US" sz="2400" dirty="0"/>
          </a:p>
          <a:p>
            <a:pPr>
              <a:spcAft>
                <a:spcPts val="1200"/>
              </a:spcAft>
            </a:pPr>
            <a:r>
              <a:rPr lang="en" sz="2400" dirty="0" smtClean="0"/>
              <a:t>Unity’s </a:t>
            </a:r>
            <a:r>
              <a:rPr lang="en" sz="2400" dirty="0"/>
              <a:t>help forums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endParaRPr/>
          </a:p>
        </p:txBody>
      </p:sp>
      <p:sp>
        <p:nvSpPr>
          <p:cNvPr id="128" name="Shape 128"/>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29" name="Shape 129"/>
          <p:cNvPicPr preferRelativeResize="0"/>
          <p:nvPr/>
        </p:nvPicPr>
        <p:blipFill>
          <a:blip r:embed="rId3">
            <a:alphaModFix/>
          </a:blip>
          <a:stretch>
            <a:fillRect/>
          </a:stretch>
        </p:blipFill>
        <p:spPr>
          <a:xfrm>
            <a:off x="9" y="0"/>
            <a:ext cx="5680879" cy="5143498"/>
          </a:xfrm>
          <a:prstGeom prst="rect">
            <a:avLst/>
          </a:prstGeom>
          <a:noFill/>
          <a:ln>
            <a:noFill/>
          </a:ln>
        </p:spPr>
      </p:pic>
      <p:pic>
        <p:nvPicPr>
          <p:cNvPr id="130" name="Shape 130"/>
          <p:cNvPicPr preferRelativeResize="0"/>
          <p:nvPr/>
        </p:nvPicPr>
        <p:blipFill rotWithShape="1">
          <a:blip r:embed="rId4">
            <a:alphaModFix/>
          </a:blip>
          <a:srcRect r="2171"/>
          <a:stretch/>
        </p:blipFill>
        <p:spPr>
          <a:xfrm>
            <a:off x="5680900" y="0"/>
            <a:ext cx="3463100" cy="5143499"/>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34"/>
        <p:cNvGrpSpPr/>
        <p:nvPr/>
      </p:nvGrpSpPr>
      <p:grpSpPr>
        <a:xfrm>
          <a:off x="0" y="0"/>
          <a:ext cx="0" cy="0"/>
          <a:chOff x="0" y="0"/>
          <a:chExt cx="0" cy="0"/>
        </a:xfrm>
      </p:grpSpPr>
      <p:pic>
        <p:nvPicPr>
          <p:cNvPr id="135" name="Shape 135"/>
          <p:cNvPicPr preferRelativeResize="0"/>
          <p:nvPr/>
        </p:nvPicPr>
        <p:blipFill rotWithShape="1">
          <a:blip r:embed="rId3">
            <a:alphaModFix/>
          </a:blip>
          <a:srcRect r="2171"/>
          <a:stretch/>
        </p:blipFill>
        <p:spPr>
          <a:xfrm>
            <a:off x="5680900" y="0"/>
            <a:ext cx="3463100" cy="5143499"/>
          </a:xfrm>
          <a:prstGeom prst="rect">
            <a:avLst/>
          </a:prstGeom>
          <a:noFill/>
          <a:ln>
            <a:noFill/>
          </a:ln>
        </p:spPr>
      </p:pic>
      <p:pic>
        <p:nvPicPr>
          <p:cNvPr id="136" name="Shape 136"/>
          <p:cNvPicPr preferRelativeResize="0"/>
          <p:nvPr/>
        </p:nvPicPr>
        <p:blipFill rotWithShape="1">
          <a:blip r:embed="rId4">
            <a:alphaModFix/>
          </a:blip>
          <a:srcRect r="4278"/>
          <a:stretch/>
        </p:blipFill>
        <p:spPr>
          <a:xfrm>
            <a:off x="2938700" y="0"/>
            <a:ext cx="2787350" cy="5208924"/>
          </a:xfrm>
          <a:prstGeom prst="rect">
            <a:avLst/>
          </a:prstGeom>
          <a:noFill/>
          <a:ln>
            <a:noFill/>
          </a:ln>
        </p:spPr>
      </p:pic>
      <p:pic>
        <p:nvPicPr>
          <p:cNvPr id="137" name="Shape 137"/>
          <p:cNvPicPr preferRelativeResize="0"/>
          <p:nvPr/>
        </p:nvPicPr>
        <p:blipFill rotWithShape="1">
          <a:blip r:embed="rId5">
            <a:alphaModFix/>
          </a:blip>
          <a:srcRect r="5900" b="1912"/>
          <a:stretch/>
        </p:blipFill>
        <p:spPr>
          <a:xfrm>
            <a:off x="0" y="0"/>
            <a:ext cx="2938700"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Programs Used</a:t>
            </a:r>
          </a:p>
        </p:txBody>
      </p:sp>
      <p:pic>
        <p:nvPicPr>
          <p:cNvPr id="143" name="Shape 143" descr="Related image"/>
          <p:cNvPicPr preferRelativeResize="0"/>
          <p:nvPr/>
        </p:nvPicPr>
        <p:blipFill>
          <a:blip r:embed="rId3">
            <a:alphaModFix/>
          </a:blip>
          <a:stretch>
            <a:fillRect/>
          </a:stretch>
        </p:blipFill>
        <p:spPr>
          <a:xfrm>
            <a:off x="6761175" y="1705762"/>
            <a:ext cx="1731974" cy="1731974"/>
          </a:xfrm>
          <a:prstGeom prst="rect">
            <a:avLst/>
          </a:prstGeom>
          <a:noFill/>
          <a:ln>
            <a:noFill/>
          </a:ln>
        </p:spPr>
      </p:pic>
      <p:pic>
        <p:nvPicPr>
          <p:cNvPr id="144" name="Shape 144" descr="Image result for pixelmator icon"/>
          <p:cNvPicPr preferRelativeResize="0"/>
          <p:nvPr/>
        </p:nvPicPr>
        <p:blipFill>
          <a:blip r:embed="rId4">
            <a:alphaModFix/>
          </a:blip>
          <a:stretch>
            <a:fillRect/>
          </a:stretch>
        </p:blipFill>
        <p:spPr>
          <a:xfrm>
            <a:off x="4724400" y="1705750"/>
            <a:ext cx="1731975" cy="1731975"/>
          </a:xfrm>
          <a:prstGeom prst="rect">
            <a:avLst/>
          </a:prstGeom>
          <a:noFill/>
          <a:ln>
            <a:noFill/>
          </a:ln>
        </p:spPr>
      </p:pic>
      <p:pic>
        <p:nvPicPr>
          <p:cNvPr id="145" name="Shape 145" descr="Image result for clip studio paint icon"/>
          <p:cNvPicPr preferRelativeResize="0"/>
          <p:nvPr/>
        </p:nvPicPr>
        <p:blipFill>
          <a:blip r:embed="rId5">
            <a:alphaModFix/>
          </a:blip>
          <a:stretch>
            <a:fillRect/>
          </a:stretch>
        </p:blipFill>
        <p:spPr>
          <a:xfrm>
            <a:off x="2687625" y="1705762"/>
            <a:ext cx="1731974" cy="1731974"/>
          </a:xfrm>
          <a:prstGeom prst="rect">
            <a:avLst/>
          </a:prstGeom>
          <a:noFill/>
          <a:ln>
            <a:noFill/>
          </a:ln>
        </p:spPr>
      </p:pic>
      <p:pic>
        <p:nvPicPr>
          <p:cNvPr id="146" name="Shape 146" descr="Image result for unity icon"/>
          <p:cNvPicPr preferRelativeResize="0"/>
          <p:nvPr/>
        </p:nvPicPr>
        <p:blipFill rotWithShape="1">
          <a:blip r:embed="rId6">
            <a:alphaModFix/>
          </a:blip>
          <a:srcRect r="61519"/>
          <a:stretch/>
        </p:blipFill>
        <p:spPr>
          <a:xfrm>
            <a:off x="650850" y="1757900"/>
            <a:ext cx="1731975" cy="1627704"/>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264495" y="2005787"/>
            <a:ext cx="8520600" cy="831300"/>
          </a:xfrm>
          <a:prstGeom prst="rect">
            <a:avLst/>
          </a:prstGeom>
        </p:spPr>
        <p:txBody>
          <a:bodyPr lIns="91425" tIns="91425" rIns="91425" bIns="91425" anchor="t" anchorCtr="0">
            <a:noAutofit/>
          </a:bodyPr>
          <a:lstStyle/>
          <a:p>
            <a:pPr lvl="0" algn="ctr">
              <a:spcBef>
                <a:spcPts val="0"/>
              </a:spcBef>
              <a:buNone/>
            </a:pPr>
            <a:r>
              <a:rPr lang="en" sz="4400" dirty="0"/>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Digital Media Design</a:t>
            </a:r>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a:spcAft>
                <a:spcPts val="1200"/>
              </a:spcAft>
            </a:pPr>
            <a:r>
              <a:rPr lang="en" sz="2400" dirty="0" smtClean="0"/>
              <a:t>computer </a:t>
            </a:r>
            <a:r>
              <a:rPr lang="en" sz="2400" dirty="0"/>
              <a:t>science + </a:t>
            </a:r>
            <a:r>
              <a:rPr lang="en" sz="2400" dirty="0" smtClean="0"/>
              <a:t>arts</a:t>
            </a:r>
            <a:endParaRPr lang="en-US" sz="2400" dirty="0" smtClean="0"/>
          </a:p>
          <a:p>
            <a:pPr>
              <a:spcAft>
                <a:spcPts val="1200"/>
              </a:spcAft>
            </a:pPr>
            <a:r>
              <a:rPr lang="en" sz="2400" dirty="0" smtClean="0"/>
              <a:t>use </a:t>
            </a:r>
            <a:r>
              <a:rPr lang="en" sz="2400" dirty="0"/>
              <a:t>software/coding along with knowledge of design elements to create </a:t>
            </a:r>
            <a:r>
              <a:rPr lang="en" sz="2400" dirty="0" smtClean="0"/>
              <a:t>art</a:t>
            </a:r>
            <a:endParaRPr lang="en-US" sz="2400" dirty="0" smtClean="0"/>
          </a:p>
          <a:p>
            <a:pPr>
              <a:spcAft>
                <a:spcPts val="1200"/>
              </a:spcAft>
            </a:pPr>
            <a:r>
              <a:rPr lang="en" sz="2400" dirty="0" smtClean="0"/>
              <a:t>skills </a:t>
            </a:r>
            <a:r>
              <a:rPr lang="en" sz="2400" dirty="0"/>
              <a:t>include: programing, screenwriting, video production, animation, etc.</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UPenn’s DMD Program</a:t>
            </a:r>
          </a:p>
        </p:txBody>
      </p:sp>
      <p:sp>
        <p:nvSpPr>
          <p:cNvPr id="67" name="Shape 67"/>
          <p:cNvSpPr txBox="1">
            <a:spLocks noGrp="1"/>
          </p:cNvSpPr>
          <p:nvPr>
            <p:ph type="body" idx="1"/>
          </p:nvPr>
        </p:nvSpPr>
        <p:spPr>
          <a:prstGeom prst="rect">
            <a:avLst/>
          </a:prstGeom>
        </p:spPr>
        <p:txBody>
          <a:bodyPr lIns="91425" tIns="91425" rIns="91425" bIns="91425" anchor="t" anchorCtr="0">
            <a:noAutofit/>
          </a:bodyPr>
          <a:lstStyle/>
          <a:p>
            <a:pPr>
              <a:spcAft>
                <a:spcPts val="1200"/>
              </a:spcAft>
            </a:pPr>
            <a:r>
              <a:rPr lang="en" sz="2400" dirty="0" smtClean="0"/>
              <a:t>Dr</a:t>
            </a:r>
            <a:r>
              <a:rPr lang="en" sz="2400" dirty="0"/>
              <a:t>. Norman </a:t>
            </a:r>
            <a:r>
              <a:rPr lang="en" sz="2400" dirty="0" err="1" smtClean="0"/>
              <a:t>Badler</a:t>
            </a:r>
            <a:endParaRPr lang="en-US" sz="2400" dirty="0"/>
          </a:p>
          <a:p>
            <a:pPr>
              <a:spcAft>
                <a:spcPts val="1200"/>
              </a:spcAft>
            </a:pPr>
            <a:r>
              <a:rPr lang="en" sz="2400" dirty="0" smtClean="0"/>
              <a:t>Programs Taught</a:t>
            </a:r>
            <a:endParaRPr lang="en-US" sz="2400" dirty="0" smtClean="0"/>
          </a:p>
          <a:p>
            <a:pPr lvl="1">
              <a:spcAft>
                <a:spcPts val="1200"/>
              </a:spcAft>
            </a:pPr>
            <a:r>
              <a:rPr lang="en" sz="1800" dirty="0" smtClean="0"/>
              <a:t>Java</a:t>
            </a:r>
            <a:r>
              <a:rPr lang="en" sz="1800" dirty="0"/>
              <a:t>, Python, C</a:t>
            </a:r>
            <a:r>
              <a:rPr lang="en" sz="1800" dirty="0" smtClean="0"/>
              <a:t>++</a:t>
            </a:r>
            <a:endParaRPr lang="en-US" sz="1800" dirty="0"/>
          </a:p>
          <a:p>
            <a:pPr lvl="1">
              <a:spcAft>
                <a:spcPts val="1200"/>
              </a:spcAft>
            </a:pPr>
            <a:r>
              <a:rPr lang="en" sz="1800" dirty="0" smtClean="0"/>
              <a:t>Autodesk </a:t>
            </a:r>
            <a:r>
              <a:rPr lang="en" sz="1800" dirty="0"/>
              <a:t>Maya, Unreal Engine 4, </a:t>
            </a:r>
            <a:r>
              <a:rPr lang="en" sz="1800" dirty="0" smtClean="0"/>
              <a:t>Houdini</a:t>
            </a:r>
          </a:p>
          <a:p>
            <a:pPr>
              <a:spcAft>
                <a:spcPts val="1200"/>
              </a:spcAft>
            </a:pPr>
            <a:r>
              <a:rPr lang="en-US" sz="2400" dirty="0"/>
              <a:t> </a:t>
            </a:r>
            <a:r>
              <a:rPr lang="en" sz="2400" dirty="0" smtClean="0"/>
              <a:t>Career Directions</a:t>
            </a:r>
            <a:endParaRPr lang="en-US" sz="2400" dirty="0" smtClean="0"/>
          </a:p>
          <a:p>
            <a:pPr lvl="1">
              <a:spcAft>
                <a:spcPts val="1200"/>
              </a:spcAft>
            </a:pPr>
            <a:r>
              <a:rPr lang="en" sz="1800" dirty="0" smtClean="0"/>
              <a:t>Movie </a:t>
            </a:r>
            <a:r>
              <a:rPr lang="en" sz="1800" dirty="0"/>
              <a:t>effects, production, games, graphic design, social media </a:t>
            </a:r>
            <a:r>
              <a:rPr lang="en" sz="1800" dirty="0" smtClean="0"/>
              <a:t>companies</a:t>
            </a:r>
            <a:endParaRPr lang="en-US" sz="1800" dirty="0" smtClean="0"/>
          </a:p>
          <a:p>
            <a:pPr lvl="1">
              <a:spcAft>
                <a:spcPts val="1200"/>
              </a:spcAft>
            </a:pPr>
            <a:r>
              <a:rPr lang="en" sz="1800" dirty="0" smtClean="0"/>
              <a:t>Working </a:t>
            </a:r>
            <a:r>
              <a:rPr lang="en" sz="1800" dirty="0"/>
              <a:t>at Pixar, Disney, Google, Facebook, etc.</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Planning Our Project</a:t>
            </a:r>
          </a:p>
        </p:txBody>
      </p:sp>
      <p:sp>
        <p:nvSpPr>
          <p:cNvPr id="73" name="Shape 7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74" name="Shape 74"/>
          <p:cNvPicPr preferRelativeResize="0"/>
          <p:nvPr/>
        </p:nvPicPr>
        <p:blipFill rotWithShape="1">
          <a:blip r:embed="rId3">
            <a:alphaModFix/>
          </a:blip>
          <a:srcRect l="16691" t="4812" r="22918" b="29977"/>
          <a:stretch/>
        </p:blipFill>
        <p:spPr>
          <a:xfrm>
            <a:off x="311700" y="1225225"/>
            <a:ext cx="2572952" cy="3704574"/>
          </a:xfrm>
          <a:prstGeom prst="rect">
            <a:avLst/>
          </a:prstGeom>
          <a:noFill/>
          <a:ln>
            <a:noFill/>
          </a:ln>
        </p:spPr>
      </p:pic>
      <p:pic>
        <p:nvPicPr>
          <p:cNvPr id="75" name="Shape 75" descr="FullSizeRender-1.jpg"/>
          <p:cNvPicPr preferRelativeResize="0"/>
          <p:nvPr/>
        </p:nvPicPr>
        <p:blipFill rotWithShape="1">
          <a:blip r:embed="rId4">
            <a:alphaModFix/>
            <a:grayscl/>
          </a:blip>
          <a:srcRect l="11842" t="11286" r="3691" b="4103"/>
          <a:stretch/>
        </p:blipFill>
        <p:spPr>
          <a:xfrm>
            <a:off x="3500840" y="1225224"/>
            <a:ext cx="4930737" cy="3704576"/>
          </a:xfrm>
          <a:prstGeom prst="rect">
            <a:avLst/>
          </a:prstGeom>
          <a:noFill/>
          <a:ln>
            <a:noFill/>
          </a:ln>
        </p:spPr>
      </p:pic>
      <p:pic>
        <p:nvPicPr>
          <p:cNvPr id="76" name="Shape 76" descr="FullSizeRender.jpg"/>
          <p:cNvPicPr preferRelativeResize="0"/>
          <p:nvPr/>
        </p:nvPicPr>
        <p:blipFill rotWithShape="1">
          <a:blip r:embed="rId5">
            <a:alphaModFix/>
            <a:grayscl/>
          </a:blip>
          <a:srcRect l="14459" t="4905" r="21756" b="33548"/>
          <a:stretch/>
        </p:blipFill>
        <p:spPr>
          <a:xfrm>
            <a:off x="311700" y="1225225"/>
            <a:ext cx="2879251" cy="3704574"/>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Final Player Design</a:t>
            </a:r>
          </a:p>
        </p:txBody>
      </p:sp>
      <p:pic>
        <p:nvPicPr>
          <p:cNvPr id="82" name="Shape 82"/>
          <p:cNvPicPr preferRelativeResize="0"/>
          <p:nvPr/>
        </p:nvPicPr>
        <p:blipFill>
          <a:blip r:embed="rId3">
            <a:alphaModFix/>
          </a:blip>
          <a:stretch>
            <a:fillRect/>
          </a:stretch>
        </p:blipFill>
        <p:spPr>
          <a:xfrm>
            <a:off x="414400" y="1035450"/>
            <a:ext cx="2027458" cy="3886125"/>
          </a:xfrm>
          <a:prstGeom prst="rect">
            <a:avLst/>
          </a:prstGeom>
          <a:noFill/>
          <a:ln>
            <a:noFill/>
          </a:ln>
        </p:spPr>
      </p:pic>
      <p:pic>
        <p:nvPicPr>
          <p:cNvPr id="83" name="Shape 83"/>
          <p:cNvPicPr preferRelativeResize="0"/>
          <p:nvPr/>
        </p:nvPicPr>
        <p:blipFill>
          <a:blip r:embed="rId4">
            <a:alphaModFix/>
          </a:blip>
          <a:stretch>
            <a:fillRect/>
          </a:stretch>
        </p:blipFill>
        <p:spPr>
          <a:xfrm>
            <a:off x="2633638" y="1035450"/>
            <a:ext cx="2099761" cy="388612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pic>
        <p:nvPicPr>
          <p:cNvPr id="6" name="Picture 5"/>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87866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The Animation</a:t>
            </a:r>
          </a:p>
        </p:txBody>
      </p:sp>
      <p:sp>
        <p:nvSpPr>
          <p:cNvPr id="89" name="Shape 89" title="animation.mov"/>
          <p:cNvSpPr/>
          <p:nvPr/>
        </p:nvSpPr>
        <p:spPr>
          <a:xfrm>
            <a:off x="311700" y="1147225"/>
            <a:ext cx="5048575" cy="3786425"/>
          </a:xfrm>
          <a:prstGeom prst="rect">
            <a:avLst/>
          </a:prstGeom>
          <a:noFill/>
          <a:ln>
            <a:noFill/>
          </a:ln>
        </p:spPr>
      </p:sp>
      <p:pic>
        <p:nvPicPr>
          <p:cNvPr id="90" name="Shape 90"/>
          <p:cNvPicPr preferRelativeResize="0"/>
          <p:nvPr/>
        </p:nvPicPr>
        <p:blipFill>
          <a:blip r:embed="rId5">
            <a:alphaModFix/>
          </a:blip>
          <a:stretch>
            <a:fillRect/>
          </a:stretch>
        </p:blipFill>
        <p:spPr>
          <a:xfrm>
            <a:off x="7335975" y="315937"/>
            <a:ext cx="754811" cy="1399085"/>
          </a:xfrm>
          <a:prstGeom prst="rect">
            <a:avLst/>
          </a:prstGeom>
          <a:noFill/>
          <a:ln>
            <a:noFill/>
          </a:ln>
        </p:spPr>
      </p:pic>
      <p:pic>
        <p:nvPicPr>
          <p:cNvPr id="91" name="Shape 91"/>
          <p:cNvPicPr preferRelativeResize="0"/>
          <p:nvPr/>
        </p:nvPicPr>
        <p:blipFill>
          <a:blip r:embed="rId6">
            <a:alphaModFix/>
          </a:blip>
          <a:stretch>
            <a:fillRect/>
          </a:stretch>
        </p:blipFill>
        <p:spPr>
          <a:xfrm>
            <a:off x="6243775" y="315938"/>
            <a:ext cx="754800" cy="1399059"/>
          </a:xfrm>
          <a:prstGeom prst="rect">
            <a:avLst/>
          </a:prstGeom>
          <a:noFill/>
          <a:ln>
            <a:noFill/>
          </a:ln>
        </p:spPr>
      </p:pic>
      <p:pic>
        <p:nvPicPr>
          <p:cNvPr id="92" name="Shape 92"/>
          <p:cNvPicPr preferRelativeResize="0"/>
          <p:nvPr/>
        </p:nvPicPr>
        <p:blipFill>
          <a:blip r:embed="rId7">
            <a:alphaModFix/>
          </a:blip>
          <a:stretch>
            <a:fillRect/>
          </a:stretch>
        </p:blipFill>
        <p:spPr>
          <a:xfrm>
            <a:off x="7335976" y="3534594"/>
            <a:ext cx="754800" cy="1399059"/>
          </a:xfrm>
          <a:prstGeom prst="rect">
            <a:avLst/>
          </a:prstGeom>
          <a:noFill/>
          <a:ln>
            <a:noFill/>
          </a:ln>
        </p:spPr>
      </p:pic>
      <p:pic>
        <p:nvPicPr>
          <p:cNvPr id="93" name="Shape 93"/>
          <p:cNvPicPr preferRelativeResize="0"/>
          <p:nvPr/>
        </p:nvPicPr>
        <p:blipFill>
          <a:blip r:embed="rId8">
            <a:alphaModFix/>
          </a:blip>
          <a:stretch>
            <a:fillRect/>
          </a:stretch>
        </p:blipFill>
        <p:spPr>
          <a:xfrm>
            <a:off x="7335976" y="1925282"/>
            <a:ext cx="754800" cy="1399059"/>
          </a:xfrm>
          <a:prstGeom prst="rect">
            <a:avLst/>
          </a:prstGeom>
          <a:noFill/>
          <a:ln>
            <a:noFill/>
          </a:ln>
        </p:spPr>
      </p:pic>
      <p:pic>
        <p:nvPicPr>
          <p:cNvPr id="94" name="Shape 94"/>
          <p:cNvPicPr preferRelativeResize="0"/>
          <p:nvPr/>
        </p:nvPicPr>
        <p:blipFill>
          <a:blip r:embed="rId7">
            <a:alphaModFix/>
          </a:blip>
          <a:stretch>
            <a:fillRect/>
          </a:stretch>
        </p:blipFill>
        <p:spPr>
          <a:xfrm>
            <a:off x="6243776" y="3534594"/>
            <a:ext cx="754800" cy="1399059"/>
          </a:xfrm>
          <a:prstGeom prst="rect">
            <a:avLst/>
          </a:prstGeom>
          <a:noFill/>
          <a:ln>
            <a:noFill/>
          </a:ln>
        </p:spPr>
      </p:pic>
      <p:pic>
        <p:nvPicPr>
          <p:cNvPr id="95" name="Shape 95"/>
          <p:cNvPicPr preferRelativeResize="0"/>
          <p:nvPr/>
        </p:nvPicPr>
        <p:blipFill>
          <a:blip r:embed="rId9">
            <a:alphaModFix/>
          </a:blip>
          <a:stretch>
            <a:fillRect/>
          </a:stretch>
        </p:blipFill>
        <p:spPr>
          <a:xfrm>
            <a:off x="6243776" y="1925269"/>
            <a:ext cx="754800" cy="1399059"/>
          </a:xfrm>
          <a:prstGeom prst="rect">
            <a:avLst/>
          </a:prstGeom>
          <a:noFill/>
          <a:ln>
            <a:noFill/>
          </a:ln>
        </p:spPr>
      </p:pic>
      <p:pic>
        <p:nvPicPr>
          <p:cNvPr id="2" name="player animatio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93304" y="1289612"/>
            <a:ext cx="5135671" cy="267037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Unity </a:t>
            </a:r>
          </a:p>
        </p:txBody>
      </p:sp>
      <p:sp>
        <p:nvSpPr>
          <p:cNvPr id="101" name="Shape 101"/>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02" name="Shape 10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endParaRPr/>
          </a:p>
        </p:txBody>
      </p:sp>
      <p:sp>
        <p:nvSpPr>
          <p:cNvPr id="108" name="Shape 108"/>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09" name="Shape 109"/>
          <p:cNvPicPr preferRelativeResize="0"/>
          <p:nvPr/>
        </p:nvPicPr>
        <p:blipFill rotWithShape="1">
          <a:blip r:embed="rId3">
            <a:alphaModFix/>
          </a:blip>
          <a:srcRect t="3362"/>
          <a:stretch/>
        </p:blipFill>
        <p:spPr>
          <a:xfrm>
            <a:off x="0" y="-160900"/>
            <a:ext cx="9144000" cy="5304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1443</TotalTime>
  <Words>1228</Words>
  <Application>Microsoft Macintosh PowerPoint</Application>
  <PresentationFormat>On-screen Show (16:9)</PresentationFormat>
  <Paragraphs>79</Paragraphs>
  <Slides>15</Slides>
  <Notes>14</Notes>
  <HiddenSlides>2</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Trebuchet MS</vt:lpstr>
      <vt:lpstr>Wingdings 3</vt:lpstr>
      <vt:lpstr>Arial</vt:lpstr>
      <vt:lpstr>Facet</vt:lpstr>
      <vt:lpstr>Digital Media Design</vt:lpstr>
      <vt:lpstr>Digital Media Design</vt:lpstr>
      <vt:lpstr>UPenn’s DMD Program</vt:lpstr>
      <vt:lpstr>Planning Our Project</vt:lpstr>
      <vt:lpstr>Final Player Design</vt:lpstr>
      <vt:lpstr>PowerPoint Presentation</vt:lpstr>
      <vt:lpstr>The Animation</vt:lpstr>
      <vt:lpstr>Unity </vt:lpstr>
      <vt:lpstr>PowerPoint Presentation</vt:lpstr>
      <vt:lpstr>Unity Animation</vt:lpstr>
      <vt:lpstr>Coding in Unity</vt:lpstr>
      <vt:lpstr>PowerPoint Presentation</vt:lpstr>
      <vt:lpstr>PowerPoint Presentation</vt:lpstr>
      <vt:lpstr>Programs Used</vt:lpstr>
      <vt:lpstr>Thank You!</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Media Design</dc:title>
  <cp:lastModifiedBy>EMMIE DONG</cp:lastModifiedBy>
  <cp:revision>11</cp:revision>
  <dcterms:modified xsi:type="dcterms:W3CDTF">2017-06-10T03:15:14Z</dcterms:modified>
</cp:coreProperties>
</file>